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5" r:id="rId15"/>
    <p:sldId id="276" r:id="rId16"/>
    <p:sldId id="277" r:id="rId17"/>
    <p:sldId id="278" r:id="rId18"/>
    <p:sldId id="279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6858000" type="screen4x3"/>
  <p:notesSz cx="6797675" cy="987266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60" cy="49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2017" y="0"/>
            <a:ext cx="2945660" cy="49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4962" cy="44426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379031"/>
            <a:ext cx="2945660" cy="49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660" cy="49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4962" cy="4442698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d7ca40b711_1_2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gd7ca40b711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4962" cy="4442698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7ca40b711_1_19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d7ca40b711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c12f85b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c12f85b78_1_0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dc12f85b78_1_0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c12f85b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c12f85b78_1_0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dc12f85b78_1_0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5199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c12f85b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c12f85b78_1_0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dc12f85b78_1_0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15420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c12f85b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c12f85b78_1_0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dc12f85b78_1_0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84052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c12f85b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c12f85b78_1_0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dc12f85b78_1_0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165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dc12f85b7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dc12f85b78_1_0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dc12f85b78_1_0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51433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c23aa04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dc23aa0450_0_0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dc23aa0450_0_0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4962" cy="4442698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dc23aa045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dc23aa0450_0_12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gdc23aa0450_0_12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dc23aa045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dc23aa0450_0_20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dc23aa0450_0_20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dc23aa045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dc23aa0450_0_28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dc23aa0450_0_28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dc23aa045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dc23aa0450_0_41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dc23aa0450_0_41:notes"/>
          <p:cNvSpPr txBox="1">
            <a:spLocks noGrp="1"/>
          </p:cNvSpPr>
          <p:nvPr>
            <p:ph type="sldNum" idx="12"/>
          </p:nvPr>
        </p:nvSpPr>
        <p:spPr>
          <a:xfrm>
            <a:off x="3852017" y="9379031"/>
            <a:ext cx="2945700" cy="493500"/>
          </a:xfrm>
          <a:prstGeom prst="rect">
            <a:avLst/>
          </a:prstGeom>
        </p:spPr>
        <p:txBody>
          <a:bodyPr spcFirstLastPara="1" wrap="square" lIns="92100" tIns="46050" rIns="92100" bIns="4605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5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4962" cy="4442698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d7ca40b711_2_17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d7ca40b711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7ca40b711_2_26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d7ca40b711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7ca40b711_2_35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d7ca40b711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d7ca40b711_2_53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d7ca40b711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7ca40b711_0_0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d7ca40b71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7ca40b711_0_8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5100" cy="4442700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d7ca40b71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 txBox="1">
            <a:spLocks noGrp="1"/>
          </p:cNvSpPr>
          <p:nvPr>
            <p:ph type="body" idx="1"/>
          </p:nvPr>
        </p:nvSpPr>
        <p:spPr>
          <a:xfrm>
            <a:off x="906358" y="4689517"/>
            <a:ext cx="4984962" cy="4442698"/>
          </a:xfrm>
          <a:prstGeom prst="rect">
            <a:avLst/>
          </a:prstGeom>
        </p:spPr>
        <p:txBody>
          <a:bodyPr spcFirstLastPara="1" wrap="square" lIns="92100" tIns="46050" rIns="92100" bIns="4605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930275" y="739775"/>
            <a:ext cx="4937125" cy="37036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vertikaler Text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 rot="5400000">
            <a:off x="2019300" y="-342900"/>
            <a:ext cx="4724400" cy="8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kaler Titel und Text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 rot="5400000">
            <a:off x="4581527" y="2219324"/>
            <a:ext cx="5715000" cy="2038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428626" y="257174"/>
            <a:ext cx="5715000" cy="59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foli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/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bschnitts-&#10;überschrift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2313" y="2906715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wei Inhalte" type="twoObj">
  <p:cSld name="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304802" y="1371600"/>
            <a:ext cx="40005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body" idx="2"/>
          </p:nvPr>
        </p:nvSpPr>
        <p:spPr>
          <a:xfrm>
            <a:off x="4457702" y="1371600"/>
            <a:ext cx="40005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560"/>
              </a:spcBef>
              <a:spcAft>
                <a:spcPts val="0"/>
              </a:spcAft>
              <a:buSzPts val="1400"/>
              <a:buNone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57202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4645027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4645027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SzPts val="1400"/>
              <a:buNone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TITLE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alt mit Überschrift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3575051" y="273052"/>
            <a:ext cx="5111751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64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Überschrift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1792288" y="5367339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04800" y="1371600"/>
            <a:ext cx="8153400" cy="47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64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304800" y="57912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4800" y="6248400"/>
            <a:ext cx="7543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  <p:grpSp>
        <p:nvGrpSpPr>
          <p:cNvPr id="15" name="Google Shape;15;p1"/>
          <p:cNvGrpSpPr/>
          <p:nvPr/>
        </p:nvGrpSpPr>
        <p:grpSpPr>
          <a:xfrm>
            <a:off x="304800" y="381001"/>
            <a:ext cx="1981200" cy="733425"/>
            <a:chOff x="192" y="240"/>
            <a:chExt cx="1248" cy="462"/>
          </a:xfrm>
        </p:grpSpPr>
        <p:sp>
          <p:nvSpPr>
            <p:cNvPr id="16" name="Google Shape;16;p1"/>
            <p:cNvSpPr txBox="1"/>
            <p:nvPr/>
          </p:nvSpPr>
          <p:spPr>
            <a:xfrm>
              <a:off x="192" y="240"/>
              <a:ext cx="1248" cy="3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 b="0" i="0" u="none" strike="noStrike" cap="none">
                  <a:solidFill>
                    <a:srgbClr val="FF5A00"/>
                  </a:solidFill>
                  <a:latin typeface="Arial"/>
                  <a:ea typeface="Arial"/>
                  <a:cs typeface="Arial"/>
                  <a:sym typeface="Arial"/>
                </a:rPr>
                <a:t>Fachhochschule</a:t>
              </a:r>
              <a:br>
                <a:rPr lang="de-DE" sz="1800" b="0" i="0" u="none" strike="noStrike" cap="none">
                  <a:solidFill>
                    <a:srgbClr val="FF5A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de-DE" sz="1800" b="0" i="0" u="none" strike="noStrike" cap="none">
                  <a:solidFill>
                    <a:srgbClr val="FF5A00"/>
                  </a:solidFill>
                  <a:latin typeface="Arial"/>
                  <a:ea typeface="Arial"/>
                  <a:cs typeface="Arial"/>
                  <a:sym typeface="Arial"/>
                </a:rPr>
                <a:t>Dortmund</a:t>
              </a: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 txBox="1"/>
            <p:nvPr/>
          </p:nvSpPr>
          <p:spPr>
            <a:xfrm>
              <a:off x="192" y="557"/>
              <a:ext cx="1104" cy="14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9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University of Applied Sciences</a:t>
              </a:r>
              <a:endPara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www.ibm.com/cloud/learn/continuous-delivery" TargetMode="External"/><Relationship Id="rId4" Type="http://schemas.openxmlformats.org/officeDocument/2006/relationships/hyperlink" Target="https://www.ibm.com/cloud/learn/continuous-integration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37.jpg"/><Relationship Id="rId7" Type="http://schemas.openxmlformats.org/officeDocument/2006/relationships/hyperlink" Target="https://pandas.pydata.org/pandas-docs/stable/user_guide/merging.html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tutorialspoint.com/flask/index.htm" TargetMode="External"/><Relationship Id="rId5" Type="http://schemas.openxmlformats.org/officeDocument/2006/relationships/hyperlink" Target="https://pandas.pydata.org/pandas-docs/" TargetMode="External"/><Relationship Id="rId4" Type="http://schemas.openxmlformats.org/officeDocument/2006/relationships/hyperlink" Target="https://python-adv-web-apps.readthedocs.io/en/latest/flask_form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body" idx="1"/>
          </p:nvPr>
        </p:nvSpPr>
        <p:spPr>
          <a:xfrm>
            <a:off x="1609111" y="1759893"/>
            <a:ext cx="5690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000" dirty="0"/>
              <a:t>Team 6</a:t>
            </a:r>
            <a:endParaRPr sz="4000" b="1" i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3530730" y="2799157"/>
            <a:ext cx="5412409" cy="35363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IN" sz="3200" b="0" i="0" dirty="0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Truong Hoang Xuan</a:t>
            </a:r>
            <a:br>
              <a:rPr lang="en-IN" sz="3200" dirty="0"/>
            </a:br>
            <a:r>
              <a:rPr lang="en-IN" sz="3200" b="0" i="0" dirty="0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Vignesh Somasundaram</a:t>
            </a:r>
            <a:br>
              <a:rPr lang="en-IN" sz="3200" dirty="0"/>
            </a:br>
            <a:r>
              <a:rPr lang="en-IN" sz="3200" b="0" i="0" dirty="0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Shankar Lokeshwara</a:t>
            </a:r>
            <a:br>
              <a:rPr lang="en-IN" sz="3200" dirty="0"/>
            </a:br>
            <a:r>
              <a:rPr lang="en-IN" sz="3200" b="0" i="0" dirty="0" err="1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Danil</a:t>
            </a:r>
            <a:r>
              <a:rPr lang="en-IN" sz="3200" b="0" i="0" dirty="0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IN" sz="3200" b="0" i="0" dirty="0" err="1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Degtarenko</a:t>
            </a:r>
            <a:br>
              <a:rPr lang="en-IN" sz="3200" dirty="0"/>
            </a:br>
            <a:r>
              <a:rPr lang="en-IN" sz="3200" b="0" i="0" dirty="0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Ilya </a:t>
            </a:r>
            <a:r>
              <a:rPr lang="en-IN" sz="3200" b="0" i="0" dirty="0" err="1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Kharebashvili</a:t>
            </a:r>
            <a:br>
              <a:rPr lang="en-IN" sz="3200" dirty="0"/>
            </a:br>
            <a:r>
              <a:rPr lang="en-IN" sz="3200" b="0" i="0" dirty="0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Ivanna </a:t>
            </a:r>
            <a:r>
              <a:rPr lang="en-IN" sz="3200" b="0" i="0" dirty="0" err="1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Nahuliak</a:t>
            </a:r>
            <a:br>
              <a:rPr lang="en-IN" sz="3200" dirty="0"/>
            </a:br>
            <a:r>
              <a:rPr lang="en-IN" sz="3200" b="0" i="0" dirty="0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Misha </a:t>
            </a:r>
            <a:r>
              <a:rPr lang="en-IN" sz="3200" b="0" i="0" dirty="0" err="1">
                <a:solidFill>
                  <a:srgbClr val="656565"/>
                </a:solidFill>
                <a:effectLst/>
                <a:latin typeface="Tahoma" panose="020B0604030504040204" pitchFamily="34" charset="0"/>
              </a:rPr>
              <a:t>Navudylo</a:t>
            </a:r>
            <a:endParaRPr dirty="0"/>
          </a:p>
        </p:txBody>
      </p:sp>
      <p:sp>
        <p:nvSpPr>
          <p:cNvPr id="93" name="Google Shape;93;p13"/>
          <p:cNvSpPr/>
          <p:nvPr/>
        </p:nvSpPr>
        <p:spPr>
          <a:xfrm>
            <a:off x="107554" y="116707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1289653" y="541538"/>
            <a:ext cx="71097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dirty="0"/>
              <a:t>SPRING SCHOOL 2021</a:t>
            </a:r>
            <a:endParaRPr sz="3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 dirty="0"/>
              <a:t>Data Science</a:t>
            </a:r>
            <a:endParaRPr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7A8D90-9E91-4694-8FD2-EA61332EF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56" y="180861"/>
            <a:ext cx="2162394" cy="142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/>
          <p:nvPr/>
        </p:nvSpPr>
        <p:spPr>
          <a:xfrm>
            <a:off x="107504" y="116632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6" name="Google Shape;196;p22"/>
          <p:cNvSpPr txBox="1">
            <a:spLocks noGrp="1"/>
          </p:cNvSpPr>
          <p:nvPr>
            <p:ph type="body" idx="1"/>
          </p:nvPr>
        </p:nvSpPr>
        <p:spPr>
          <a:xfrm>
            <a:off x="2317449" y="484425"/>
            <a:ext cx="3633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>
                <a:latin typeface="Arial"/>
                <a:ea typeface="Arial"/>
                <a:cs typeface="Arial"/>
                <a:sym typeface="Arial"/>
              </a:rPr>
              <a:t>   System Architecture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8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000"/>
          </a:p>
        </p:txBody>
      </p:sp>
      <p:pic>
        <p:nvPicPr>
          <p:cNvPr id="197" name="Google Shape;197;p22" descr="IMG_574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8066" y="116632"/>
            <a:ext cx="1475656" cy="146777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2"/>
          <p:cNvSpPr txBox="1"/>
          <p:nvPr/>
        </p:nvSpPr>
        <p:spPr>
          <a:xfrm>
            <a:off x="518325" y="1255450"/>
            <a:ext cx="119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Architecture</a:t>
            </a:r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875" y="1132431"/>
            <a:ext cx="4714012" cy="523319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51B2E21-8687-405C-AA1F-22AA9189E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45" y="191759"/>
            <a:ext cx="2162394" cy="106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3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5" name="Google Shape;205;p23"/>
          <p:cNvSpPr txBox="1">
            <a:spLocks noGrp="1"/>
          </p:cNvSpPr>
          <p:nvPr>
            <p:ph type="body" idx="1"/>
          </p:nvPr>
        </p:nvSpPr>
        <p:spPr>
          <a:xfrm>
            <a:off x="2627784" y="471500"/>
            <a:ext cx="4464496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>
                <a:latin typeface="Arial"/>
                <a:ea typeface="Arial"/>
                <a:cs typeface="Arial"/>
                <a:sym typeface="Arial"/>
              </a:rPr>
              <a:t>Resource Analysis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500"/>
              <a:t>				</a:t>
            </a:r>
            <a:endParaRPr sz="2500"/>
          </a:p>
        </p:txBody>
      </p:sp>
      <p:pic>
        <p:nvPicPr>
          <p:cNvPr id="206" name="Google Shape;206;p23" descr="IMG_574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6336" y="148134"/>
            <a:ext cx="1381709" cy="1294804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3"/>
          <p:cNvSpPr txBox="1"/>
          <p:nvPr/>
        </p:nvSpPr>
        <p:spPr>
          <a:xfrm>
            <a:off x="478450" y="1525100"/>
            <a:ext cx="64692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Rationale behind choosing Relational database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Large amounts of structured data</a:t>
            </a:r>
            <a:endParaRPr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500"/>
              <a:buChar char="●"/>
            </a:pPr>
            <a:r>
              <a:rPr lang="de-DE"/>
              <a:t>Information from multiple files can be linked through “keys.”</a:t>
            </a:r>
            <a:endParaRPr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de-DE"/>
              <a:t>Client requirements on application requiring strong transactional functionality, data mining and complex reporting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Data has a lot of relationships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Predictability based on past data and report generation for the same </a:t>
            </a:r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623075" y="3800725"/>
            <a:ext cx="64692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Cloud Based infrastructure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Scope for future expansion, scalable and flexible</a:t>
            </a:r>
            <a:endParaRPr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350"/>
              <a:buChar char="●"/>
            </a:pPr>
            <a:r>
              <a:rPr lang="de-DE"/>
              <a:t>Support from major tech firms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Less maintenance from the owners side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Pay as used type of resource</a:t>
            </a:r>
            <a:endParaRPr/>
          </a:p>
        </p:txBody>
      </p:sp>
      <p:sp>
        <p:nvSpPr>
          <p:cNvPr id="209" name="Google Shape;209;p23"/>
          <p:cNvSpPr txBox="1"/>
          <p:nvPr/>
        </p:nvSpPr>
        <p:spPr>
          <a:xfrm>
            <a:off x="697750" y="5462500"/>
            <a:ext cx="7466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Based on the above factors and analysis Amazon Relational Database Service is decided as the cloud based data base four system and application.</a:t>
            </a:r>
            <a:endParaRPr sz="1800" b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42FD304F-6A03-48D4-A315-726577159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5"/>
            <a:ext cx="2162394" cy="1326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107504" y="116632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2627784" y="471500"/>
            <a:ext cx="4464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>
                <a:latin typeface="Arial"/>
                <a:ea typeface="Arial"/>
                <a:cs typeface="Arial"/>
                <a:sym typeface="Arial"/>
              </a:rPr>
              <a:t>Resource Analysis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500"/>
              <a:t>				</a:t>
            </a:r>
            <a:endParaRPr sz="2500"/>
          </a:p>
        </p:txBody>
      </p:sp>
      <p:pic>
        <p:nvPicPr>
          <p:cNvPr id="216" name="Google Shape;216;p24" descr="IMG_5747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6336" y="148134"/>
            <a:ext cx="1381709" cy="129480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478450" y="1525100"/>
            <a:ext cx="6469200" cy="41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Need for Dockerized containers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To support continuous build, deploy, run, update of data in the databas.</a:t>
            </a:r>
            <a:endParaRPr sz="1200">
              <a:solidFill>
                <a:srgbClr val="52525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Full control on the database.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C</a:t>
            </a:r>
            <a:r>
              <a:rPr lang="de-DE">
                <a:uFill>
                  <a:noFill/>
                </a:uFill>
                <a:hlinkClick r:id="rId4"/>
              </a:rPr>
              <a:t>ontinuous integration</a:t>
            </a:r>
            <a:r>
              <a:rPr lang="de-DE"/>
              <a:t> and </a:t>
            </a:r>
            <a:r>
              <a:rPr lang="de-DE">
                <a:uFill>
                  <a:noFill/>
                </a:uFill>
                <a:hlinkClick r:id="rId5"/>
              </a:rPr>
              <a:t>continuous delivery</a:t>
            </a:r>
            <a:r>
              <a:rPr lang="de-DE"/>
              <a:t> of data into the database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Traffic free routing of changes into the database.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Real-time update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Analytics - Apache Spark (Compared among, Spart, Hadoop and Flink)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Easy-to-use APIs</a:t>
            </a:r>
            <a:endParaRPr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1350"/>
              <a:buChar char="●"/>
            </a:pPr>
            <a:r>
              <a:rPr lang="de-DE"/>
              <a:t>One of the best for iterative algorithms</a:t>
            </a:r>
            <a:endParaRPr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1350"/>
              <a:buChar char="●"/>
            </a:pPr>
            <a:r>
              <a:rPr lang="de-DE"/>
              <a:t>Being a more mature framework and superior in terms of market share and community.</a:t>
            </a:r>
            <a:endParaRPr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1350"/>
              <a:buChar char="●"/>
            </a:pPr>
            <a:r>
              <a:rPr lang="de-DE"/>
              <a:t>Includes a richer set of operations and a wide range of tools</a:t>
            </a:r>
            <a:endParaRPr/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1350"/>
              <a:buChar char="●"/>
            </a:pPr>
            <a:r>
              <a:rPr lang="de-DE"/>
              <a:t>Better performance in terms of time and resources with variations in configurable parameters like clusters, number of nodes, parallelism etc</a:t>
            </a:r>
            <a:endParaRPr/>
          </a:p>
          <a:p>
            <a:pPr marL="457200" lvl="0" indent="-314325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4E4242"/>
              </a:buClr>
              <a:buSzPts val="1350"/>
              <a:buChar char="●"/>
            </a:pPr>
            <a:r>
              <a:rPr lang="de-DE"/>
              <a:t>Runs Everywhere</a:t>
            </a:r>
            <a:endParaRPr sz="2250">
              <a:solidFill>
                <a:srgbClr val="317EAC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50">
              <a:solidFill>
                <a:srgbClr val="4E424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E4242"/>
              </a:solidFill>
              <a:highlight>
                <a:srgbClr val="FFFFFF"/>
              </a:highlight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198300" y="5767325"/>
            <a:ext cx="853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18E2436-CA61-4F33-AA7E-A9AB4263C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162394" cy="129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8153400" cy="4724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2500" dirty="0"/>
              <a:t>Adding a new Entry      → </a:t>
            </a: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2500" dirty="0"/>
              <a:t>Example for a homepage display </a:t>
            </a: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2500" dirty="0"/>
              <a:t>for driver details table                       → </a:t>
            </a: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2500" dirty="0"/>
              <a:t>Display the existing data  </a:t>
            </a: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de-DE" sz="2500" dirty="0"/>
              <a:t>Remove entity</a:t>
            </a:r>
            <a:endParaRPr sz="25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2500" dirty="0"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13</a:t>
            </a:fld>
            <a:endParaRPr/>
          </a:p>
        </p:txBody>
      </p:sp>
      <p:pic>
        <p:nvPicPr>
          <p:cNvPr id="227" name="Google Shape;2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198850"/>
            <a:ext cx="1919026" cy="19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1950" y="1899987"/>
            <a:ext cx="2052842" cy="167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6547" y="4326800"/>
            <a:ext cx="4750501" cy="9334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0" name="Google Shape;230;p25"/>
          <p:cNvCxnSpPr/>
          <p:nvPr/>
        </p:nvCxnSpPr>
        <p:spPr>
          <a:xfrm>
            <a:off x="3976348" y="3890600"/>
            <a:ext cx="1191300" cy="436200"/>
          </a:xfrm>
          <a:prstGeom prst="bentConnector3">
            <a:avLst>
              <a:gd name="adj1" fmla="val 9877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9" name="Picture 2">
            <a:extLst>
              <a:ext uri="{FF2B5EF4-FFF2-40B4-BE49-F238E27FC236}">
                <a16:creationId xmlns:a16="http://schemas.microsoft.com/office/drawing/2014/main" id="{2FB5FDE3-A2A7-4BE8-AD59-F45DC57E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077093" cy="10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14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FB5FDE3-A2A7-4BE8-AD59-F45DC57E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077093" cy="10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83A684-884E-4890-88CC-25654DA88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5" y="1468665"/>
            <a:ext cx="9144000" cy="438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F3482-A301-41DE-A0A9-ECD056914D7D}"/>
              </a:ext>
            </a:extLst>
          </p:cNvPr>
          <p:cNvSpPr txBox="1"/>
          <p:nvPr/>
        </p:nvSpPr>
        <p:spPr>
          <a:xfrm>
            <a:off x="1296955" y="6055567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Display driver info</a:t>
            </a:r>
          </a:p>
        </p:txBody>
      </p:sp>
    </p:spTree>
    <p:extLst>
      <p:ext uri="{BB962C8B-B14F-4D97-AF65-F5344CB8AC3E}">
        <p14:creationId xmlns:p14="http://schemas.microsoft.com/office/powerpoint/2010/main" val="4115026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15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FB5FDE3-A2A7-4BE8-AD59-F45DC57E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077093" cy="10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F3482-A301-41DE-A0A9-ECD056914D7D}"/>
              </a:ext>
            </a:extLst>
          </p:cNvPr>
          <p:cNvSpPr txBox="1"/>
          <p:nvPr/>
        </p:nvSpPr>
        <p:spPr>
          <a:xfrm>
            <a:off x="1296955" y="6055567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Delete driver info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BB6E10-9723-48D5-B8B9-1907760FE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15" y="1187577"/>
            <a:ext cx="2347163" cy="24233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FDA54C-3C8D-4063-BFF8-185E11AEA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074" y="1166327"/>
            <a:ext cx="6127011" cy="195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85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16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FB5FDE3-A2A7-4BE8-AD59-F45DC57E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077093" cy="10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F3482-A301-41DE-A0A9-ECD056914D7D}"/>
              </a:ext>
            </a:extLst>
          </p:cNvPr>
          <p:cNvSpPr txBox="1"/>
          <p:nvPr/>
        </p:nvSpPr>
        <p:spPr>
          <a:xfrm>
            <a:off x="1296955" y="6055567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Delete driver info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436EDFC-7A8F-45DA-8A77-A0A416BB8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31959"/>
            <a:ext cx="9144000" cy="470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957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17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FB5FDE3-A2A7-4BE8-AD59-F45DC57E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077093" cy="10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F3482-A301-41DE-A0A9-ECD056914D7D}"/>
              </a:ext>
            </a:extLst>
          </p:cNvPr>
          <p:cNvSpPr txBox="1"/>
          <p:nvPr/>
        </p:nvSpPr>
        <p:spPr>
          <a:xfrm>
            <a:off x="1296955" y="6055567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Add driver info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0127CB-E0C7-40D8-8B8C-33C1FCBF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718" y="1298299"/>
            <a:ext cx="2095682" cy="24386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A28E8E-084F-4B5E-8FFB-F1CE0A7F1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6855" y="1026876"/>
            <a:ext cx="2850127" cy="441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380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18</a:t>
            </a:fld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FB5FDE3-A2A7-4BE8-AD59-F45DC57E6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077093" cy="10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4F3482-A301-41DE-A0A9-ECD056914D7D}"/>
              </a:ext>
            </a:extLst>
          </p:cNvPr>
          <p:cNvSpPr txBox="1"/>
          <p:nvPr/>
        </p:nvSpPr>
        <p:spPr>
          <a:xfrm>
            <a:off x="1296955" y="6055567"/>
            <a:ext cx="601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Add driver info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E1DD62-F79E-4483-8EC6-A7EC872F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8394"/>
            <a:ext cx="9144000" cy="4606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773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19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75725"/>
            <a:ext cx="8839200" cy="410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9468C03D-802A-48DB-9E21-23BDEBFB5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162394" cy="112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/>
        </p:nvSpPr>
        <p:spPr>
          <a:xfrm>
            <a:off x="107504" y="116632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0" name="Google Shape;100;p14"/>
          <p:cNvSpPr txBox="1">
            <a:spLocks noGrp="1"/>
          </p:cNvSpPr>
          <p:nvPr>
            <p:ph type="body" idx="1"/>
          </p:nvPr>
        </p:nvSpPr>
        <p:spPr>
          <a:xfrm>
            <a:off x="3020298" y="404675"/>
            <a:ext cx="42324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>
                <a:latin typeface="Arial"/>
                <a:ea typeface="Arial"/>
                <a:cs typeface="Arial"/>
                <a:sym typeface="Arial"/>
              </a:rPr>
              <a:t>Stakeholder Analysis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500" i="1"/>
              <a:t>     </a:t>
            </a:r>
            <a:endParaRPr sz="2500"/>
          </a:p>
        </p:txBody>
      </p:sp>
      <p:pic>
        <p:nvPicPr>
          <p:cNvPr id="101" name="Google Shape;101;p14" descr="http://www.blocksatz.at/wp-content/uploads/Symbol_Beratung_orange-300x2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2144" y="192832"/>
            <a:ext cx="1368152" cy="100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4"/>
          <p:cNvSpPr txBox="1"/>
          <p:nvPr/>
        </p:nvSpPr>
        <p:spPr>
          <a:xfrm>
            <a:off x="995125" y="2347925"/>
            <a:ext cx="35250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/>
              <a:t>A central database for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/>
              <a:t>Car Sport Racing over the world</a:t>
            </a:r>
            <a:endParaRPr sz="1700"/>
          </a:p>
        </p:txBody>
      </p:sp>
      <p:sp>
        <p:nvSpPr>
          <p:cNvPr id="103" name="Google Shape;103;p14"/>
          <p:cNvSpPr txBox="1"/>
          <p:nvPr/>
        </p:nvSpPr>
        <p:spPr>
          <a:xfrm>
            <a:off x="1718400" y="1483250"/>
            <a:ext cx="17814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300"/>
              <a:t>Vision</a:t>
            </a:r>
            <a:endParaRPr sz="3300"/>
          </a:p>
        </p:txBody>
      </p:sp>
      <p:sp>
        <p:nvSpPr>
          <p:cNvPr id="104" name="Google Shape;104;p14"/>
          <p:cNvSpPr txBox="1"/>
          <p:nvPr/>
        </p:nvSpPr>
        <p:spPr>
          <a:xfrm>
            <a:off x="663300" y="4184350"/>
            <a:ext cx="7337700" cy="19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de-DE" sz="1700"/>
              <a:t>Create Database for real-time data taken from racing cars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de-DE" sz="1700"/>
              <a:t>Create Database for history data about car racing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de-DE" sz="1700"/>
              <a:t>API for media and press produce racing news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de-DE" sz="1700"/>
              <a:t>A platform where fans can find all information about car racing</a:t>
            </a:r>
            <a:endParaRPr sz="170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AutoNum type="arabicPeriod"/>
            </a:pPr>
            <a:r>
              <a:rPr lang="de-DE" sz="1700"/>
              <a:t>An analytical system based on the current data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718400" y="3227863"/>
            <a:ext cx="406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/>
              <a:t>Goal</a:t>
            </a:r>
            <a:endParaRPr sz="3000"/>
          </a:p>
        </p:txBody>
      </p:sp>
      <p:pic>
        <p:nvPicPr>
          <p:cNvPr id="106" name="Google Shape;10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775" y="1327525"/>
            <a:ext cx="4232400" cy="278488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4"/>
          <p:cNvSpPr txBox="1"/>
          <p:nvPr/>
        </p:nvSpPr>
        <p:spPr>
          <a:xfrm>
            <a:off x="6866600" y="4112400"/>
            <a:ext cx="2169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Source: https://www.visolve.com</a:t>
            </a:r>
            <a:endParaRPr sz="100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FA52F47-71EC-4F5D-A9BE-FF1C9717D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162394" cy="146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245" name="Google Shape;245;p27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20</a:t>
            </a:fld>
            <a:endParaRPr/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509725"/>
            <a:ext cx="8834943" cy="502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D9824C6-7E08-43DE-B650-180CF802F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162394" cy="122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2438400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21</a:t>
            </a:fld>
            <a:endParaRPr/>
          </a:p>
        </p:txBody>
      </p:sp>
      <p:pic>
        <p:nvPicPr>
          <p:cNvPr id="254" name="Google Shape;2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625" y="1219200"/>
            <a:ext cx="8706741" cy="502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F08E946-685E-48B9-B4D4-9D491C0BB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5"/>
            <a:ext cx="2162394" cy="110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>
            <a:spLocks noGrp="1"/>
          </p:cNvSpPr>
          <p:nvPr>
            <p:ph type="title"/>
          </p:nvPr>
        </p:nvSpPr>
        <p:spPr>
          <a:xfrm>
            <a:off x="2538425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Proposal</a:t>
            </a:r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22</a:t>
            </a:fld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850" y="3524250"/>
            <a:ext cx="4215276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000" y="3524250"/>
            <a:ext cx="3930050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5850" y="1066800"/>
            <a:ext cx="4215276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000" y="1066800"/>
            <a:ext cx="3758599" cy="230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29"/>
          <p:cNvSpPr txBox="1"/>
          <p:nvPr/>
        </p:nvSpPr>
        <p:spPr>
          <a:xfrm>
            <a:off x="3654900" y="6276900"/>
            <a:ext cx="1834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Driver History </a:t>
            </a:r>
            <a:endParaRPr/>
          </a:p>
        </p:txBody>
      </p:sp>
      <p:sp>
        <p:nvSpPr>
          <p:cNvPr id="267" name="Google Shape;267;p29"/>
          <p:cNvSpPr txBox="1"/>
          <p:nvPr/>
        </p:nvSpPr>
        <p:spPr>
          <a:xfrm>
            <a:off x="5986475" y="6443675"/>
            <a:ext cx="2871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/>
              <a:t>source - https://f1chronicle.com/is-formula-1-boring/</a:t>
            </a:r>
            <a:endParaRPr sz="90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EF22FFB-FC71-4673-B35E-31080E14C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5"/>
            <a:ext cx="2162394" cy="9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2538425" y="381000"/>
            <a:ext cx="6019800" cy="533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Proposal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sldNum" idx="12"/>
          </p:nvPr>
        </p:nvSpPr>
        <p:spPr>
          <a:xfrm>
            <a:off x="7924800" y="6248400"/>
            <a:ext cx="533400" cy="457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23</a:t>
            </a:fld>
            <a:endParaRPr/>
          </a:p>
        </p:txBody>
      </p:sp>
      <p:pic>
        <p:nvPicPr>
          <p:cNvPr id="275" name="Google Shape;27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25" y="1295400"/>
            <a:ext cx="7620001" cy="46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0"/>
          <p:cNvSpPr txBox="1"/>
          <p:nvPr/>
        </p:nvSpPr>
        <p:spPr>
          <a:xfrm>
            <a:off x="3571875" y="6186475"/>
            <a:ext cx="321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Winner Prediction</a:t>
            </a:r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0C5AED3-DAB0-4BF8-AFF9-1D9922BE3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5"/>
            <a:ext cx="2162394" cy="11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1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31"/>
          <p:cNvSpPr txBox="1">
            <a:spLocks noGrp="1"/>
          </p:cNvSpPr>
          <p:nvPr>
            <p:ph type="body" idx="1"/>
          </p:nvPr>
        </p:nvSpPr>
        <p:spPr>
          <a:xfrm>
            <a:off x="2671425" y="465350"/>
            <a:ext cx="2864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3000" b="1" i="1"/>
              <a:t>References</a:t>
            </a:r>
            <a:endParaRPr/>
          </a:p>
        </p:txBody>
      </p:sp>
      <p:pic>
        <p:nvPicPr>
          <p:cNvPr id="283" name="Google Shape;283;p31" descr="IMG_574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344" y="116632"/>
            <a:ext cx="1368062" cy="134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/>
        </p:nvSpPr>
        <p:spPr>
          <a:xfrm>
            <a:off x="463400" y="1462150"/>
            <a:ext cx="70893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>
                <a:solidFill>
                  <a:schemeClr val="dk1"/>
                </a:solidFill>
              </a:rPr>
              <a:t>J. Veiga, R. R. Expósito, X. C. Pardo, G. L. Taboada and J. Tourifio, "Performance evaluation of big data frameworks for large-scale data analytics," 2016 IEEE International Conference on Big Data (Big Data), 2016, pp. 424-431, doi: 10.1109/BigData.2016.7840633.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u="sng">
                <a:solidFill>
                  <a:schemeClr val="hlink"/>
                </a:solidFill>
                <a:hlinkClick r:id="rId4"/>
              </a:rPr>
              <a:t>https://python-adv-web-apps.readthedocs.io/en/latest/flask_forms.html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u="sng">
                <a:solidFill>
                  <a:schemeClr val="hlink"/>
                </a:solidFill>
                <a:hlinkClick r:id="rId5"/>
              </a:rPr>
              <a:t>https://pandas.pydata.org/pandas-docs/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u="sng">
                <a:solidFill>
                  <a:schemeClr val="hlink"/>
                </a:solidFill>
                <a:hlinkClick r:id="rId6"/>
              </a:rPr>
              <a:t>https://www.tutorialspoint.com/flask/index.htm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u="sng">
                <a:solidFill>
                  <a:schemeClr val="hlink"/>
                </a:solidFill>
                <a:hlinkClick r:id="rId7"/>
              </a:rPr>
              <a:t>https://pandas.pydata.org/pandas-docs/stable/user_guide/merging.html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https://pandas.pydata.org/pandas-docs/stable/user_guide/visualization.html</a:t>
            </a:r>
            <a:endParaRPr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779F731-6377-414E-BC9C-D5390F024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233265"/>
            <a:ext cx="2162394" cy="103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5"/>
          <p:cNvSpPr/>
          <p:nvPr/>
        </p:nvSpPr>
        <p:spPr>
          <a:xfrm>
            <a:off x="96329" y="40507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040249" y="404675"/>
            <a:ext cx="42126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>
                <a:latin typeface="Arial"/>
                <a:ea typeface="Arial"/>
                <a:cs typeface="Arial"/>
                <a:sym typeface="Arial"/>
              </a:rPr>
              <a:t>Stakeholder Analysis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500" i="1"/>
              <a:t>     </a:t>
            </a:r>
            <a:endParaRPr sz="2500"/>
          </a:p>
        </p:txBody>
      </p:sp>
      <p:pic>
        <p:nvPicPr>
          <p:cNvPr id="114" name="Google Shape;114;p15" descr="http://www.blocksatz.at/wp-content/uploads/Symbol_Beratung_orange-300x2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2144" y="116632"/>
            <a:ext cx="1368152" cy="100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5"/>
          <p:cNvSpPr txBox="1"/>
          <p:nvPr/>
        </p:nvSpPr>
        <p:spPr>
          <a:xfrm>
            <a:off x="1378825" y="1192425"/>
            <a:ext cx="4064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000"/>
              <a:t>Requirement</a:t>
            </a:r>
            <a:endParaRPr sz="3000"/>
          </a:p>
        </p:txBody>
      </p:sp>
      <p:sp>
        <p:nvSpPr>
          <p:cNvPr id="116" name="Google Shape;116;p15"/>
          <p:cNvSpPr txBox="1"/>
          <p:nvPr/>
        </p:nvSpPr>
        <p:spPr>
          <a:xfrm>
            <a:off x="887150" y="1838925"/>
            <a:ext cx="63657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de-DE" sz="2000">
                <a:solidFill>
                  <a:schemeClr val="dk1"/>
                </a:solidFill>
              </a:rPr>
              <a:t>Create Database for real-time data taken from racing cars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"/>
          <p:cNvSpPr txBox="1"/>
          <p:nvPr/>
        </p:nvSpPr>
        <p:spPr>
          <a:xfrm>
            <a:off x="395650" y="2613725"/>
            <a:ext cx="46878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Database is optimized for time series including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sensors data from racing cars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the weather at the place where the racing is taking place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Visualize real-time data on dashboards</a:t>
            </a:r>
            <a:endParaRPr sz="2000"/>
          </a:p>
        </p:txBody>
      </p:sp>
      <p:pic>
        <p:nvPicPr>
          <p:cNvPr id="118" name="Google Shape;11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125" y="2330150"/>
            <a:ext cx="3976500" cy="236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/>
          <p:nvPr/>
        </p:nvSpPr>
        <p:spPr>
          <a:xfrm>
            <a:off x="5119963" y="4831775"/>
            <a:ext cx="364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Source: https://support.minitab.com</a:t>
            </a:r>
            <a:endParaRPr sz="100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B86B987-8144-4EC5-9211-856FDF583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5"/>
            <a:ext cx="2162394" cy="12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/>
          <p:nvPr/>
        </p:nvSpPr>
        <p:spPr>
          <a:xfrm>
            <a:off x="96329" y="40507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2601724" y="404675"/>
            <a:ext cx="4651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>
                <a:latin typeface="Arial"/>
                <a:ea typeface="Arial"/>
                <a:cs typeface="Arial"/>
                <a:sym typeface="Arial"/>
              </a:rPr>
              <a:t>Stakeholder Analysis</a:t>
            </a:r>
            <a:endParaRPr sz="2500"/>
          </a:p>
        </p:txBody>
      </p:sp>
      <p:pic>
        <p:nvPicPr>
          <p:cNvPr id="126" name="Google Shape;126;p16" descr="http://www.blocksatz.at/wp-content/uploads/Symbol_Beratung_orange-300x2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2144" y="116632"/>
            <a:ext cx="1368152" cy="100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/>
          <p:nvPr/>
        </p:nvSpPr>
        <p:spPr>
          <a:xfrm>
            <a:off x="707725" y="1978675"/>
            <a:ext cx="6365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2. </a:t>
            </a:r>
            <a:r>
              <a:rPr lang="de-DE" sz="2000">
                <a:solidFill>
                  <a:schemeClr val="dk1"/>
                </a:solidFill>
              </a:rPr>
              <a:t>Create Database for history data about car racing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 txBox="1"/>
          <p:nvPr/>
        </p:nvSpPr>
        <p:spPr>
          <a:xfrm>
            <a:off x="336150" y="2601725"/>
            <a:ext cx="49752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NonSQL Database is a combination of different data source 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optimize for images, videos, news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Relational database 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Biography about the pilots, tournaments</a:t>
            </a:r>
            <a:endParaRPr sz="200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de-DE" sz="2000"/>
              <a:t>Live update for racing events are taking place</a:t>
            </a:r>
            <a:endParaRPr sz="2000"/>
          </a:p>
        </p:txBody>
      </p:sp>
      <p:sp>
        <p:nvSpPr>
          <p:cNvPr id="129" name="Google Shape;129;p16"/>
          <p:cNvSpPr txBox="1"/>
          <p:nvPr/>
        </p:nvSpPr>
        <p:spPr>
          <a:xfrm>
            <a:off x="1378825" y="1192425"/>
            <a:ext cx="4064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/>
              <a:t>Requirement</a:t>
            </a:r>
            <a:endParaRPr sz="2500"/>
          </a:p>
        </p:txBody>
      </p:sp>
      <p:pic>
        <p:nvPicPr>
          <p:cNvPr id="130" name="Google Shape;1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350" y="3137675"/>
            <a:ext cx="3640825" cy="172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/>
        </p:nvSpPr>
        <p:spPr>
          <a:xfrm>
            <a:off x="5311363" y="4963650"/>
            <a:ext cx="364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Source: https://www.differencebetween.info</a:t>
            </a:r>
            <a:endParaRPr sz="100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BACB21D-9E4B-421B-99BD-0958F10BC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162394" cy="107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/>
          <p:nvPr/>
        </p:nvSpPr>
        <p:spPr>
          <a:xfrm>
            <a:off x="96329" y="40507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>
            <a:off x="2920625" y="404675"/>
            <a:ext cx="3827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>
                <a:latin typeface="Arial"/>
                <a:ea typeface="Arial"/>
                <a:cs typeface="Arial"/>
                <a:sym typeface="Arial"/>
              </a:rPr>
              <a:t>Stakeholder Analysis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500" i="1"/>
              <a:t>     </a:t>
            </a:r>
            <a:endParaRPr sz="2500"/>
          </a:p>
        </p:txBody>
      </p:sp>
      <p:pic>
        <p:nvPicPr>
          <p:cNvPr id="138" name="Google Shape;138;p17" descr="http://www.blocksatz.at/wp-content/uploads/Symbol_Beratung_orange-300x2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2144" y="116632"/>
            <a:ext cx="1368152" cy="100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/>
          <p:nvPr/>
        </p:nvSpPr>
        <p:spPr>
          <a:xfrm>
            <a:off x="887050" y="1994825"/>
            <a:ext cx="3896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3. </a:t>
            </a:r>
            <a:r>
              <a:rPr lang="de-DE" sz="2000">
                <a:solidFill>
                  <a:schemeClr val="dk1"/>
                </a:solidFill>
              </a:rPr>
              <a:t>API for media and press produce racing news</a:t>
            </a:r>
            <a:endParaRPr sz="2000"/>
          </a:p>
        </p:txBody>
      </p:sp>
      <p:sp>
        <p:nvSpPr>
          <p:cNvPr id="140" name="Google Shape;140;p17"/>
          <p:cNvSpPr txBox="1"/>
          <p:nvPr/>
        </p:nvSpPr>
        <p:spPr>
          <a:xfrm>
            <a:off x="1079050" y="2720425"/>
            <a:ext cx="3381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Provide an API for privileged client get data and produce car racing news</a:t>
            </a:r>
            <a:endParaRPr/>
          </a:p>
        </p:txBody>
      </p:sp>
      <p:sp>
        <p:nvSpPr>
          <p:cNvPr id="141" name="Google Shape;141;p17"/>
          <p:cNvSpPr txBox="1"/>
          <p:nvPr/>
        </p:nvSpPr>
        <p:spPr>
          <a:xfrm>
            <a:off x="1378825" y="1192425"/>
            <a:ext cx="4064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/>
              <a:t>Requirement</a:t>
            </a:r>
            <a:endParaRPr sz="2500"/>
          </a:p>
        </p:txBody>
      </p:sp>
      <p:sp>
        <p:nvSpPr>
          <p:cNvPr id="142" name="Google Shape;142;p17"/>
          <p:cNvSpPr txBox="1"/>
          <p:nvPr/>
        </p:nvSpPr>
        <p:spPr>
          <a:xfrm>
            <a:off x="803125" y="3697325"/>
            <a:ext cx="4232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/>
              <a:t>4. </a:t>
            </a:r>
            <a:r>
              <a:rPr lang="de-DE" sz="2000">
                <a:solidFill>
                  <a:schemeClr val="dk1"/>
                </a:solidFill>
              </a:rPr>
              <a:t>A platform where fans can find all information about car racing</a:t>
            </a:r>
            <a:endParaRPr sz="2000"/>
          </a:p>
        </p:txBody>
      </p:sp>
      <p:sp>
        <p:nvSpPr>
          <p:cNvPr id="143" name="Google Shape;143;p17"/>
          <p:cNvSpPr txBox="1"/>
          <p:nvPr/>
        </p:nvSpPr>
        <p:spPr>
          <a:xfrm>
            <a:off x="983050" y="4663925"/>
            <a:ext cx="3381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An mobile app and website for fans can find schedule of racing event all over the world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3600" y="1457913"/>
            <a:ext cx="3810006" cy="21431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5" name="Google Shape;145;p17"/>
          <p:cNvSpPr txBox="1"/>
          <p:nvPr/>
        </p:nvSpPr>
        <p:spPr>
          <a:xfrm>
            <a:off x="5742975" y="3621125"/>
            <a:ext cx="276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Source: https://teks.co.in</a:t>
            </a:r>
            <a:endParaRPr sz="1000"/>
          </a:p>
        </p:txBody>
      </p:sp>
      <p:pic>
        <p:nvPicPr>
          <p:cNvPr id="146" name="Google Shape;14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075" y="3959825"/>
            <a:ext cx="3989850" cy="224591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 txBox="1"/>
          <p:nvPr/>
        </p:nvSpPr>
        <p:spPr>
          <a:xfrm>
            <a:off x="5483800" y="6267325"/>
            <a:ext cx="2769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Source: http://scr.templatemonster.com</a:t>
            </a:r>
            <a:endParaRPr sz="1000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45B100F-27F9-4E44-B5AD-3162935AF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16694"/>
            <a:ext cx="2162394" cy="113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/>
          <p:nvPr/>
        </p:nvSpPr>
        <p:spPr>
          <a:xfrm>
            <a:off x="96329" y="116707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2870800" y="404675"/>
            <a:ext cx="4382100" cy="4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>
                <a:latin typeface="Arial"/>
                <a:ea typeface="Arial"/>
                <a:cs typeface="Arial"/>
                <a:sym typeface="Arial"/>
              </a:rPr>
              <a:t>Stakeholder Analysis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500" i="1"/>
              <a:t>     </a:t>
            </a:r>
            <a:endParaRPr sz="2500"/>
          </a:p>
        </p:txBody>
      </p:sp>
      <p:pic>
        <p:nvPicPr>
          <p:cNvPr id="154" name="Google Shape;154;p18" descr="http://www.blocksatz.at/wp-content/uploads/Symbol_Beratung_orange-300x2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2144" y="192832"/>
            <a:ext cx="1368152" cy="100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8"/>
          <p:cNvSpPr txBox="1"/>
          <p:nvPr/>
        </p:nvSpPr>
        <p:spPr>
          <a:xfrm>
            <a:off x="887050" y="1874925"/>
            <a:ext cx="6365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000">
                <a:solidFill>
                  <a:schemeClr val="dk1"/>
                </a:solidFill>
              </a:rPr>
              <a:t>5. An analytical system based on the current data</a:t>
            </a:r>
            <a:endParaRPr sz="2000"/>
          </a:p>
        </p:txBody>
      </p:sp>
      <p:sp>
        <p:nvSpPr>
          <p:cNvPr id="156" name="Google Shape;156;p18"/>
          <p:cNvSpPr txBox="1"/>
          <p:nvPr/>
        </p:nvSpPr>
        <p:spPr>
          <a:xfrm>
            <a:off x="683400" y="2769575"/>
            <a:ext cx="6173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Using machine learning and data analysis to predict, classify data. These information should provide clients who want to use our data for their purpose</a:t>
            </a:r>
            <a:endParaRPr/>
          </a:p>
        </p:txBody>
      </p:sp>
      <p:sp>
        <p:nvSpPr>
          <p:cNvPr id="157" name="Google Shape;157;p18"/>
          <p:cNvSpPr txBox="1"/>
          <p:nvPr/>
        </p:nvSpPr>
        <p:spPr>
          <a:xfrm>
            <a:off x="1378825" y="1192425"/>
            <a:ext cx="40644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/>
              <a:t>Requirement</a:t>
            </a:r>
            <a:endParaRPr sz="2500"/>
          </a:p>
        </p:txBody>
      </p:sp>
      <p:pic>
        <p:nvPicPr>
          <p:cNvPr id="158" name="Google Shape;15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8825" y="3770491"/>
            <a:ext cx="4064400" cy="2284203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9" name="Google Shape;159;p18"/>
          <p:cNvSpPr txBox="1"/>
          <p:nvPr/>
        </p:nvSpPr>
        <p:spPr>
          <a:xfrm>
            <a:off x="1590613" y="6162600"/>
            <a:ext cx="364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Source: https://www.symmetrymagazine.org</a:t>
            </a:r>
            <a:endParaRPr sz="100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C2A08CAE-85DC-4DDB-94A2-29465C6FB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92831"/>
            <a:ext cx="2162394" cy="109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"/>
          <p:cNvSpPr/>
          <p:nvPr/>
        </p:nvSpPr>
        <p:spPr>
          <a:xfrm>
            <a:off x="107504" y="116632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body" idx="1"/>
          </p:nvPr>
        </p:nvSpPr>
        <p:spPr>
          <a:xfrm>
            <a:off x="2521475" y="296700"/>
            <a:ext cx="45489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/>
              <a:t>Requirements Elicitation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500" i="1"/>
              <a:t>     </a:t>
            </a:r>
            <a:endParaRPr sz="2500"/>
          </a:p>
        </p:txBody>
      </p:sp>
      <p:pic>
        <p:nvPicPr>
          <p:cNvPr id="166" name="Google Shape;166;p19" descr="http://www.blocksatz.at/wp-content/uploads/Symbol_Beratung_orange-300x2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2144" y="192832"/>
            <a:ext cx="1368152" cy="100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9"/>
          <p:cNvSpPr txBox="1"/>
          <p:nvPr/>
        </p:nvSpPr>
        <p:spPr>
          <a:xfrm>
            <a:off x="239325" y="1601750"/>
            <a:ext cx="83310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From stakeholder analysis we lay down our proposals below: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An interactive interface for the user to display, modify and update entries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Real time update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Different types of subscribers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                                                                  →   Normal subscribers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                                                             →   Commercial subscribers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/>
              <a:t>Scalable and integratable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800" y="1656150"/>
            <a:ext cx="2258124" cy="111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5173" y="2463798"/>
            <a:ext cx="2013175" cy="136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3172" y="3552922"/>
            <a:ext cx="2084325" cy="17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68100" y="5348325"/>
            <a:ext cx="1863675" cy="131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36BA0AF-F5F5-4B9E-8B2D-20A6D8C8D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04" y="165101"/>
            <a:ext cx="2162394" cy="1236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/>
          <p:nvPr/>
        </p:nvSpPr>
        <p:spPr>
          <a:xfrm>
            <a:off x="107504" y="116632"/>
            <a:ext cx="8928900" cy="6624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" name="Google Shape;177;p20"/>
          <p:cNvSpPr txBox="1">
            <a:spLocks noGrp="1"/>
          </p:cNvSpPr>
          <p:nvPr>
            <p:ph type="body" idx="1"/>
          </p:nvPr>
        </p:nvSpPr>
        <p:spPr>
          <a:xfrm>
            <a:off x="2750725" y="296750"/>
            <a:ext cx="4416300" cy="5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/>
              <a:t>Requirements Elicitation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2500" i="1"/>
              <a:t>     </a:t>
            </a:r>
            <a:endParaRPr sz="2500"/>
          </a:p>
        </p:txBody>
      </p:sp>
      <p:pic>
        <p:nvPicPr>
          <p:cNvPr id="178" name="Google Shape;178;p20" descr="http://www.blocksatz.at/wp-content/uploads/Symbol_Beratung_orange-300x21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344" y="116632"/>
            <a:ext cx="1368152" cy="1008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303775" y="1601725"/>
            <a:ext cx="7925700" cy="27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dirty="0"/>
              <a:t>Plausible data Analytics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-DE" dirty="0"/>
              <a:t>Provision for data migration from different sources with accuracy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80" name="Google Shape;18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250" y="1692996"/>
            <a:ext cx="3193100" cy="190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0925" y="4486525"/>
            <a:ext cx="3412047" cy="190157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E5D9D95E-E933-4D0B-8B5E-A83689C8F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06" y="205478"/>
            <a:ext cx="2162394" cy="139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>
            <a:off x="107504" y="116632"/>
            <a:ext cx="8928992" cy="6624736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2567061" y="384750"/>
            <a:ext cx="38427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500" b="1" i="1">
                <a:latin typeface="Arial"/>
                <a:ea typeface="Arial"/>
                <a:cs typeface="Arial"/>
                <a:sym typeface="Arial"/>
              </a:rPr>
              <a:t>  Proposed  System </a:t>
            </a: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160"/>
              </a:spcBef>
              <a:spcAft>
                <a:spcPts val="0"/>
              </a:spcAft>
              <a:buNone/>
            </a:pPr>
            <a:endParaRPr sz="2500" b="1" i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</p:txBody>
      </p:sp>
      <p:pic>
        <p:nvPicPr>
          <p:cNvPr id="188" name="Google Shape;188;p21" descr="IMG_5743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8066" y="116632"/>
            <a:ext cx="1475656" cy="1467772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1"/>
          <p:cNvSpPr txBox="1"/>
          <p:nvPr/>
        </p:nvSpPr>
        <p:spPr>
          <a:xfrm>
            <a:off x="1015275" y="1584400"/>
            <a:ext cx="157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Network Diagram</a:t>
            </a:r>
            <a:endParaRPr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913" y="2329423"/>
            <a:ext cx="7408164" cy="377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317E58B9-5EE8-4AB8-B2DB-D1E4A8C80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15" y="158622"/>
            <a:ext cx="2162394" cy="128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H Vorlag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CCCCCC"/>
      </a:lt2>
      <a:accent1>
        <a:srgbClr val="FF6600"/>
      </a:accent1>
      <a:accent2>
        <a:srgbClr val="FFA96F"/>
      </a:accent2>
      <a:accent3>
        <a:srgbClr val="FFFFFF"/>
      </a:accent3>
      <a:accent4>
        <a:srgbClr val="000000"/>
      </a:accent4>
      <a:accent5>
        <a:srgbClr val="FFB8AA"/>
      </a:accent5>
      <a:accent6>
        <a:srgbClr val="E79964"/>
      </a:accent6>
      <a:hlink>
        <a:srgbClr val="FF66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854</Words>
  <Application>Microsoft Office PowerPoint</Application>
  <PresentationFormat>On-screen Show (4:3)</PresentationFormat>
  <Paragraphs>185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Tahoma</vt:lpstr>
      <vt:lpstr>Times New Roman</vt:lpstr>
      <vt:lpstr>FH Vorlage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Demo</vt:lpstr>
      <vt:lpstr>Proposal</vt:lpstr>
      <vt:lpstr>Proposal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shankar lokeshwara</cp:lastModifiedBy>
  <cp:revision>25</cp:revision>
  <dcterms:modified xsi:type="dcterms:W3CDTF">2021-05-21T21:06:25Z</dcterms:modified>
</cp:coreProperties>
</file>